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68" r:id="rId3"/>
    <p:sldId id="265" r:id="rId4"/>
    <p:sldId id="266" r:id="rId5"/>
    <p:sldId id="267" r:id="rId6"/>
    <p:sldId id="377" r:id="rId7"/>
    <p:sldId id="364" r:id="rId8"/>
    <p:sldId id="376" r:id="rId9"/>
    <p:sldId id="375" r:id="rId10"/>
    <p:sldId id="272" r:id="rId11"/>
    <p:sldId id="260" r:id="rId12"/>
    <p:sldId id="259" r:id="rId13"/>
    <p:sldId id="258" r:id="rId14"/>
    <p:sldId id="261" r:id="rId15"/>
    <p:sldId id="262" r:id="rId16"/>
    <p:sldId id="263" r:id="rId17"/>
    <p:sldId id="264" r:id="rId18"/>
    <p:sldId id="3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226" autoAdjust="0"/>
  </p:normalViewPr>
  <p:slideViewPr>
    <p:cSldViewPr snapToGrid="0">
      <p:cViewPr varScale="1">
        <p:scale>
          <a:sx n="62" d="100"/>
          <a:sy n="62" d="100"/>
        </p:scale>
        <p:origin x="75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DAE1-C389-4E20-95E2-367D2F030FA3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325EF-133F-4331-A1EB-D17BCD84E8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6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325EF-133F-4331-A1EB-D17BCD84E8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53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ACCESS S</a:t>
            </a:r>
          </a:p>
          <a:p>
            <a:r>
              <a:rPr lang="en-GB" dirty="0"/>
              <a:t>Single access point – clear virtual offering</a:t>
            </a:r>
          </a:p>
          <a:p>
            <a:r>
              <a:rPr lang="en-GB" dirty="0"/>
              <a:t>Beyond 0-5 offer</a:t>
            </a:r>
          </a:p>
          <a:p>
            <a:r>
              <a:rPr lang="en-GB" dirty="0"/>
              <a:t>Outreach – to engage harder to reach families</a:t>
            </a:r>
          </a:p>
          <a:p>
            <a:r>
              <a:rPr lang="en-GB" dirty="0"/>
              <a:t>Family friendly culture</a:t>
            </a:r>
          </a:p>
          <a:p>
            <a:r>
              <a:rPr lang="en-GB" dirty="0" err="1"/>
              <a:t>Accessabilty</a:t>
            </a:r>
            <a:r>
              <a:rPr lang="en-GB" dirty="0"/>
              <a:t> &amp; equality across protected characteristics</a:t>
            </a:r>
          </a:p>
          <a:p>
            <a:endParaRPr lang="en-GB" dirty="0"/>
          </a:p>
          <a:p>
            <a:r>
              <a:rPr lang="en-GB" dirty="0"/>
              <a:t>CONNECTION:</a:t>
            </a:r>
          </a:p>
          <a:p>
            <a:r>
              <a:rPr lang="en-GB" dirty="0"/>
              <a:t>Co-location of staff</a:t>
            </a:r>
          </a:p>
          <a:p>
            <a:r>
              <a:rPr lang="en-GB" dirty="0"/>
              <a:t>Not just LA – emphasis on joining up with third sector/community</a:t>
            </a:r>
          </a:p>
          <a:p>
            <a:r>
              <a:rPr lang="en-GB" dirty="0"/>
              <a:t>Joint governance/commissioning</a:t>
            </a:r>
          </a:p>
          <a:p>
            <a:r>
              <a:rPr lang="en-GB" dirty="0"/>
              <a:t>Evaluation on impact</a:t>
            </a:r>
          </a:p>
          <a:p>
            <a:r>
              <a:rPr lang="en-GB" dirty="0"/>
              <a:t>Data sharing</a:t>
            </a:r>
          </a:p>
          <a:p>
            <a:r>
              <a:rPr lang="en-GB" dirty="0"/>
              <a:t>Case management for whole family with common assessment.</a:t>
            </a:r>
          </a:p>
          <a:p>
            <a:r>
              <a:rPr lang="en-GB" dirty="0"/>
              <a:t>Whilst focus on universal services at lower end – clear escalation process.</a:t>
            </a:r>
          </a:p>
          <a:p>
            <a:endParaRPr lang="en-GB" dirty="0"/>
          </a:p>
          <a:p>
            <a:r>
              <a:rPr lang="en-GB" dirty="0"/>
              <a:t>RELATIONSHIPS</a:t>
            </a:r>
          </a:p>
          <a:p>
            <a:r>
              <a:rPr lang="en-GB" dirty="0"/>
              <a:t>Relationship practice – model – strengths based</a:t>
            </a:r>
          </a:p>
          <a:p>
            <a:r>
              <a:rPr lang="en-GB" dirty="0"/>
              <a:t>Training &amp; Development of multi-agency workforce in whole family  working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325EF-133F-4331-A1EB-D17BCD84E8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8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325EF-133F-4331-A1EB-D17BCD84E83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116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325EF-133F-4331-A1EB-D17BCD84E8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57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8941C-C508-41AA-ABC0-5407884CF9A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1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8941C-C508-41AA-ABC0-5407884CF9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651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8941C-C508-41AA-ABC0-5407884CF9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63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8941C-C508-41AA-ABC0-5407884CF9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31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FB86-9C57-4CB2-AF6B-83C1B79F6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F2554-7552-4BAA-84E3-69D703011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2C319-6FF9-463A-9618-B0AA645A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9714D-AC15-40B0-B6AB-9DFCC223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1CD5-84B5-4CB2-92E4-84CFDCEB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90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FD09-EDC2-4173-A581-F8B8920C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F1556-5A43-484F-B369-B2A44FD37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7EFC-EDF6-4CB1-B634-1FF81BA8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14013-00A1-4F12-8BA3-961D0ED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C014-239F-4AB0-9785-8BBA2CA0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5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4DAF98-BEAC-4B91-9D0D-07D328457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90483-5C1E-4C38-AD92-7A3E4E744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60164-A641-455D-A484-66EF9D1D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0ABC3-EF10-4124-AEDD-1D36845D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F1FF5-70C4-4873-8188-98DA2418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2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674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10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371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58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541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45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1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41EB-CDAD-4D4D-B1AA-76AA7E7E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23AE-8BA4-4E7A-9B70-C5086EF1F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CA6F-F3D6-46E9-9F9C-DC04295E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3A69C-DB30-4D0B-948C-53377910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B394A-00FB-41A2-9445-DC6C44EC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500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284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725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9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086F-7DE3-4DED-A8CB-392FFAA6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6E1B7-C969-4DFE-A851-AD5EC3844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006C-CB40-4118-9A2B-A09ACFC5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BD010-970E-4CEE-8C49-4D719C2E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DD88-FAFF-458B-8D24-99F1B51F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24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85F2-D61F-4AA2-80EB-18C07907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A185-D320-4ECC-886D-BC11854D6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20688-31D2-4BC3-AE4E-5F9700225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89B3A-C3D2-42AA-A8CC-FDABB210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3EA77-4389-42EE-9710-2E5CE7CE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3F476-64D3-46EB-9FDD-64665354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291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A4F9-F6D9-4BA6-AAA7-81CE3510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6D041-E870-47E2-99A3-AE55B5E8C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D1BDF-8F89-486A-9A89-75721FFD6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A7399-BE71-4FF3-AF15-5FFFB74E7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1F466-A2D7-4EDB-B755-8931D5A29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74F3F-8481-4E35-AC2D-5CDD4CEF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457B0-8DFA-4306-90E1-EB8D126B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B18E1-BCB2-486F-B4FA-75F3E6B99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19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FCB-D53B-4B07-970C-AA031047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DB7D08-2402-4D5C-A26D-51034F05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28085-5D76-4722-B3B5-2216652F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F6659-13AF-4AD2-B2E6-10810123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09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6A1C4-1429-4EA1-95CE-244B697E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E0A2B-1622-4EA5-879E-D52918B2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D495-9599-4356-8CF5-018A472D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80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FEF0-F132-41BE-A571-4C1C12D6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F11E-1270-46B3-B72F-C7754D704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2271B-5FBD-480C-8C44-F17A8F755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A0E5B-EFA8-4BA7-8F79-4AA60C1B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13658-8537-4C7F-8C88-430953E2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BF51D-1447-4E09-A229-FF6AE590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10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A7FE3-791C-45A9-84B5-52AB494D1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4C1A3-1E18-45E6-90BE-9925AFF2D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0880E-2E8A-4C17-9854-1E2D905B4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9A3F2-546A-42EB-AAAF-8955559E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F5ACA-45FE-49EC-9677-6494476E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749B5-ECB5-450E-A724-14947C0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0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8789C-FB98-4B24-902B-910FBA5A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1C1FF-9B0E-4E5B-9A53-19228755C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5B53F-DE24-4C92-A36E-C17DE4498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8D215-E9C1-47CB-94AB-ECE23B705B95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0362B-BC27-4C32-B7A0-48D7CEC91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E4EEE-98AE-464C-B4BA-0C82EC5A9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8C902-D346-46F4-94CD-52D113963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13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5429B-CC14-477A-BFD8-37B4355005E9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2A521-19F8-4038-9475-5DA895A7CA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aconhouse.org.uk/wp-content/uploads/2023/09/The-Three-Rs.pdf" TargetMode="External"/><Relationship Id="rId2" Type="http://schemas.openxmlformats.org/officeDocument/2006/relationships/hyperlink" Target="https://ddpnetwork.org/about-ddp/meant-pa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7366" y="176643"/>
            <a:ext cx="12342920" cy="644542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ptos Black" panose="020B0004020202020204" pitchFamily="34" charset="0"/>
              </a:rPr>
              <a:t>Pathways to trauma specific care – local context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2803" y="1972355"/>
            <a:ext cx="8307705" cy="577821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An opportunity for Nottingham Children’s Partnership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5" y="2905919"/>
            <a:ext cx="7099441" cy="2656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0413" y="2753553"/>
            <a:ext cx="4580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GB" b="1" dirty="0">
                <a:solidFill>
                  <a:prstClr val="white"/>
                </a:solidFill>
                <a:latin typeface="Calibri" panose="020F0502020204030204"/>
              </a:rPr>
              <a:t>Produced in conjunction with:-</a:t>
            </a:r>
          </a:p>
          <a:p>
            <a:pPr defTabSz="457200"/>
            <a:endParaRPr lang="en-GB" b="1" dirty="0">
              <a:solidFill>
                <a:prstClr val="white"/>
              </a:solidFill>
              <a:latin typeface="Calibri" panose="020F0502020204030204"/>
            </a:endParaRPr>
          </a:p>
          <a:p>
            <a:pPr defTabSz="457200"/>
            <a:r>
              <a:rPr lang="en-GB" b="1" dirty="0">
                <a:solidFill>
                  <a:prstClr val="white"/>
                </a:solidFill>
                <a:latin typeface="Calibri" panose="020F0502020204030204"/>
              </a:rPr>
              <a:t>Julia Bramble  </a:t>
            </a:r>
          </a:p>
          <a:p>
            <a:pPr defTabSz="457200"/>
            <a:r>
              <a:rPr lang="en-GB" b="1" dirty="0">
                <a:solidFill>
                  <a:prstClr val="white"/>
                </a:solidFill>
                <a:latin typeface="Calibri" panose="020F0502020204030204"/>
              </a:rPr>
              <a:t>Early Help &amp; Family Hubs Service Manager</a:t>
            </a:r>
          </a:p>
          <a:p>
            <a:pPr defTabSz="457200"/>
            <a:endParaRPr lang="en-GB" b="1" dirty="0">
              <a:solidFill>
                <a:prstClr val="white"/>
              </a:solidFill>
              <a:latin typeface="Calibri" panose="020F0502020204030204"/>
            </a:endParaRPr>
          </a:p>
          <a:p>
            <a:pPr defTabSz="457200"/>
            <a:r>
              <a:rPr lang="en-GB" b="1" dirty="0">
                <a:solidFill>
                  <a:prstClr val="white"/>
                </a:solidFill>
                <a:latin typeface="Calibri" panose="020F0502020204030204"/>
              </a:rPr>
              <a:t>Veronica (Ronnie) Fairley</a:t>
            </a:r>
          </a:p>
          <a:p>
            <a:pPr defTabSz="457200"/>
            <a:r>
              <a:rPr lang="en-GB" b="1" dirty="0">
                <a:solidFill>
                  <a:prstClr val="white"/>
                </a:solidFill>
                <a:latin typeface="Calibri" panose="020F0502020204030204"/>
              </a:rPr>
              <a:t>Supporting Families Programme Lead</a:t>
            </a:r>
          </a:p>
          <a:p>
            <a:pPr defTabSz="457200"/>
            <a:endParaRPr lang="en-GB" b="1" dirty="0">
              <a:solidFill>
                <a:prstClr val="white"/>
              </a:solidFill>
              <a:latin typeface="Calibri" panose="020F0502020204030204"/>
            </a:endParaRPr>
          </a:p>
          <a:p>
            <a:pPr defTabSz="457200"/>
            <a:r>
              <a:rPr lang="en-GB" b="1" dirty="0">
                <a:solidFill>
                  <a:prstClr val="white"/>
                </a:solidFill>
                <a:latin typeface="Calibri" panose="020F0502020204030204"/>
              </a:rPr>
              <a:t>Paul Martin </a:t>
            </a:r>
          </a:p>
          <a:p>
            <a:pPr defTabSz="457200"/>
            <a:r>
              <a:rPr lang="en-GB" b="1" dirty="0">
                <a:solidFill>
                  <a:prstClr val="white"/>
                </a:solidFill>
                <a:latin typeface="Calibri" panose="020F0502020204030204"/>
              </a:rPr>
              <a:t>Reducing Parental Conflict Lead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48D5D-A9C4-4B98-AA97-1263D1CBA5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52" y="5766078"/>
            <a:ext cx="9399885" cy="11260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12DC22-2FBC-4EFC-AE12-794E4D4BA3B0}"/>
              </a:ext>
            </a:extLst>
          </p:cNvPr>
          <p:cNvSpPr/>
          <p:nvPr/>
        </p:nvSpPr>
        <p:spPr>
          <a:xfrm>
            <a:off x="10794037" y="5766078"/>
            <a:ext cx="1397963" cy="112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9B9F8-29B8-4E24-A06C-541B964484F4}"/>
              </a:ext>
            </a:extLst>
          </p:cNvPr>
          <p:cNvSpPr/>
          <p:nvPr/>
        </p:nvSpPr>
        <p:spPr>
          <a:xfrm>
            <a:off x="-1" y="5766078"/>
            <a:ext cx="1396181" cy="112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1E90BAA-C853-4BAF-953D-F9806D3CF2B7}"/>
              </a:ext>
            </a:extLst>
          </p:cNvPr>
          <p:cNvSpPr txBox="1">
            <a:spLocks/>
          </p:cNvSpPr>
          <p:nvPr/>
        </p:nvSpPr>
        <p:spPr>
          <a:xfrm>
            <a:off x="1707555" y="698522"/>
            <a:ext cx="9609374" cy="1095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Aptos Black" panose="020B0004020202020204" pitchFamily="34" charset="0"/>
              </a:rPr>
              <a:t>Part 1 - Family Hubs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9C96A-171C-4194-A2B0-5296E81D7E4D}"/>
              </a:ext>
            </a:extLst>
          </p:cNvPr>
          <p:cNvSpPr txBox="1"/>
          <p:nvPr/>
        </p:nvSpPr>
        <p:spPr>
          <a:xfrm>
            <a:off x="3096088" y="3259870"/>
            <a:ext cx="635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prstClr val="white"/>
                </a:solidFill>
                <a:latin typeface="Calibri" panose="020F0502020204030204"/>
              </a:rPr>
              <a:t>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44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DF549-2AA3-4E4A-94D9-E1C92B14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862"/>
            <a:ext cx="12192000" cy="62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32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432535-2E61-49F4-8BB4-F7846F685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" y="100399"/>
            <a:ext cx="11198087" cy="3139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09A7B-A459-4D50-9C72-11E067D4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" y="2891164"/>
            <a:ext cx="11198087" cy="38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3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477BB-A47C-4557-8FBF-5580BD94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33" y="146565"/>
            <a:ext cx="10042689" cy="3282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0F10C-9A0B-4E8F-9900-20C3B0BC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25" y="3569565"/>
            <a:ext cx="10319504" cy="320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8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83D7F-16C8-442D-98E6-09FA2F20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87" y="0"/>
            <a:ext cx="9750458" cy="3518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185D4-4559-41AF-A754-9549D768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87" y="3588405"/>
            <a:ext cx="9310556" cy="32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8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A02D5-FED1-45A4-80A7-22D56C7F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7" y="0"/>
            <a:ext cx="11727306" cy="4516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FA307-1B75-4826-94CB-18E27C3F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24" y="4499880"/>
            <a:ext cx="7418109" cy="23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3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02BAB3-25F9-4342-8561-33E83318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5" y="208040"/>
            <a:ext cx="8717808" cy="66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3A632-3A7B-4E50-97B8-1D7F7AC6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78" y="202917"/>
            <a:ext cx="8904216" cy="66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9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8918" y="152229"/>
            <a:ext cx="6495068" cy="644542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ptos Black" panose="020B0004020202020204" pitchFamily="34" charset="0"/>
              </a:rPr>
              <a:t>Some key documents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FCAED7-F29C-453A-9A5B-4A0E8434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92" y="4083899"/>
            <a:ext cx="3785402" cy="2621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F70BFE-A05A-4593-992F-C5319BDC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46" y="1252563"/>
            <a:ext cx="3032199" cy="48628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180FED-C201-4631-8CA0-EB7C6FC8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40" y="1252564"/>
            <a:ext cx="3445224" cy="4862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C5BE70-DA90-46DF-BCB8-18A15C27D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2" y="152229"/>
            <a:ext cx="2541580" cy="36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8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E415F-F6A9-4F24-9993-CD3F058F3B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280776" y="2150448"/>
            <a:ext cx="1199651" cy="2899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4AFC17-0C92-40DC-9E68-0CA3347CD55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5498540" y="2185934"/>
            <a:ext cx="1194920" cy="2857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6761A-A2DA-4E2C-9EB3-48CA513391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8716304" y="2166314"/>
            <a:ext cx="1194920" cy="2859559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9EBF065-36EC-47B6-8A26-D7D2A65F102B}"/>
              </a:ext>
            </a:extLst>
          </p:cNvPr>
          <p:cNvSpPr/>
          <p:nvPr/>
        </p:nvSpPr>
        <p:spPr>
          <a:xfrm>
            <a:off x="1311608" y="362946"/>
            <a:ext cx="9568783" cy="1785014"/>
          </a:xfrm>
          <a:prstGeom prst="triangle">
            <a:avLst>
              <a:gd name="adj" fmla="val 49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b" anchorCtr="1"/>
          <a:lstStyle/>
          <a:p>
            <a:pPr algn="ctr"/>
            <a:r>
              <a:rPr lang="en-GB" sz="4000" dirty="0">
                <a:latin typeface="Aptos Black" panose="020B0004020202020204" pitchFamily="34" charset="0"/>
              </a:rPr>
              <a:t>Family Hubs</a:t>
            </a:r>
          </a:p>
          <a:p>
            <a:pPr algn="ctr"/>
            <a:r>
              <a:rPr lang="en-GB" sz="2000" dirty="0">
                <a:latin typeface="Aptos Black" panose="020B0004020202020204" pitchFamily="34" charset="0"/>
              </a:rPr>
              <a:t>For families with children aged 0-19 (0-25 for SEND)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B115B-203F-4592-923A-8F65E94099E6}"/>
              </a:ext>
            </a:extLst>
          </p:cNvPr>
          <p:cNvSpPr txBox="1"/>
          <p:nvPr/>
        </p:nvSpPr>
        <p:spPr>
          <a:xfrm>
            <a:off x="1924638" y="2695872"/>
            <a:ext cx="1966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Aptos Black" panose="020B0604020202020204" pitchFamily="34" charset="0"/>
              </a:rPr>
              <a:t>Start for Life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E8AFC-FE3D-4539-87F4-3B49103E5BB0}"/>
              </a:ext>
            </a:extLst>
          </p:cNvPr>
          <p:cNvSpPr txBox="1"/>
          <p:nvPr/>
        </p:nvSpPr>
        <p:spPr>
          <a:xfrm>
            <a:off x="4458929" y="2420117"/>
            <a:ext cx="3274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Aptos Black" panose="020B0604020202020204" pitchFamily="34" charset="0"/>
              </a:rPr>
              <a:t>Supporting Families Programme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36200-08C8-4502-8435-056F09F3DDFA}"/>
              </a:ext>
            </a:extLst>
          </p:cNvPr>
          <p:cNvSpPr txBox="1"/>
          <p:nvPr/>
        </p:nvSpPr>
        <p:spPr>
          <a:xfrm>
            <a:off x="7996242" y="2420117"/>
            <a:ext cx="2635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Aptos Black" panose="020B0604020202020204" pitchFamily="34" charset="0"/>
              </a:rPr>
              <a:t>Reducing Parental Conflict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F2BD9C-EC81-4546-8E7C-716856C54154}"/>
              </a:ext>
            </a:extLst>
          </p:cNvPr>
          <p:cNvSpPr/>
          <p:nvPr/>
        </p:nvSpPr>
        <p:spPr>
          <a:xfrm>
            <a:off x="1593520" y="6122039"/>
            <a:ext cx="9214296" cy="49807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accent2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B29EA5-0677-4228-8F45-E55CF8CD496E}"/>
              </a:ext>
            </a:extLst>
          </p:cNvPr>
          <p:cNvSpPr/>
          <p:nvPr/>
        </p:nvSpPr>
        <p:spPr>
          <a:xfrm>
            <a:off x="1954259" y="5613012"/>
            <a:ext cx="8492818" cy="4279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accent2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07FA6F-1577-4EC0-9098-242615B8EB31}"/>
              </a:ext>
            </a:extLst>
          </p:cNvPr>
          <p:cNvSpPr/>
          <p:nvPr/>
        </p:nvSpPr>
        <p:spPr>
          <a:xfrm>
            <a:off x="2161769" y="5085249"/>
            <a:ext cx="7927184" cy="3982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accent2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EEFB64-7EDC-486C-A9FC-7CA9E846B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925" y="4117397"/>
            <a:ext cx="719464" cy="9084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387752-11A2-4EF9-BFB0-DDF2F75AC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186" y="3957981"/>
            <a:ext cx="833571" cy="10028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56412-F89B-4670-BA78-9AC16EF30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9753" y="5251117"/>
            <a:ext cx="1053668" cy="10817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03F6A-B0B0-4D4C-9DA1-4A0CC8D15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88" y="4707063"/>
            <a:ext cx="800880" cy="1601760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41E8B15-52EE-4304-9CD3-3009F37DAC68}"/>
              </a:ext>
            </a:extLst>
          </p:cNvPr>
          <p:cNvSpPr/>
          <p:nvPr/>
        </p:nvSpPr>
        <p:spPr>
          <a:xfrm>
            <a:off x="69434" y="2247332"/>
            <a:ext cx="1884825" cy="1002890"/>
          </a:xfrm>
          <a:prstGeom prst="wedgeRoundRectCallout">
            <a:avLst>
              <a:gd name="adj1" fmla="val 61940"/>
              <a:gd name="adj2" fmla="val 73313"/>
              <a:gd name="adj3" fmla="val 16667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2060"/>
                </a:solidFill>
              </a:rPr>
              <a:t>“A vision for the 1001 critical days”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46DA8F7B-D980-4127-8275-721736ED196F}"/>
              </a:ext>
            </a:extLst>
          </p:cNvPr>
          <p:cNvSpPr/>
          <p:nvPr/>
        </p:nvSpPr>
        <p:spPr>
          <a:xfrm>
            <a:off x="97977" y="117535"/>
            <a:ext cx="3999231" cy="1002890"/>
          </a:xfrm>
          <a:prstGeom prst="wedgeRoundRectCallout">
            <a:avLst>
              <a:gd name="adj1" fmla="val 71942"/>
              <a:gd name="adj2" fmla="val 252725"/>
              <a:gd name="adj3" fmla="val 16667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</a:rPr>
              <a:t>Whole family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</a:rPr>
              <a:t>Data maturity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</a:rPr>
              <a:t>Early Help System Guide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4671D423-0AAD-4D44-A79D-C5ED5FE2073F}"/>
              </a:ext>
            </a:extLst>
          </p:cNvPr>
          <p:cNvSpPr/>
          <p:nvPr/>
        </p:nvSpPr>
        <p:spPr>
          <a:xfrm>
            <a:off x="10340620" y="127368"/>
            <a:ext cx="1753403" cy="1524107"/>
          </a:xfrm>
          <a:prstGeom prst="wedgeRoundRectCallout">
            <a:avLst>
              <a:gd name="adj1" fmla="val -38996"/>
              <a:gd name="adj2" fmla="val 127839"/>
              <a:gd name="adj3" fmla="val 16667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2060"/>
                </a:solidFill>
              </a:rPr>
              <a:t>Impact on children &amp; young people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F721BD0-5925-4141-99CC-D597A511B5D6}"/>
              </a:ext>
            </a:extLst>
          </p:cNvPr>
          <p:cNvSpPr/>
          <p:nvPr/>
        </p:nvSpPr>
        <p:spPr>
          <a:xfrm>
            <a:off x="2161769" y="5085249"/>
            <a:ext cx="7927184" cy="3982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Access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57E1EBE-768C-46DA-837D-452FDAAC21E6}"/>
              </a:ext>
            </a:extLst>
          </p:cNvPr>
          <p:cNvSpPr/>
          <p:nvPr/>
        </p:nvSpPr>
        <p:spPr>
          <a:xfrm>
            <a:off x="1954259" y="5597146"/>
            <a:ext cx="8492818" cy="4279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Connections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767506C-67BA-4786-A660-8BDC4A636BDD}"/>
              </a:ext>
            </a:extLst>
          </p:cNvPr>
          <p:cNvSpPr/>
          <p:nvPr/>
        </p:nvSpPr>
        <p:spPr>
          <a:xfrm>
            <a:off x="1593520" y="6121892"/>
            <a:ext cx="9214296" cy="49807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30415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D78240-17DC-4E36-9897-4897DA0D2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477" y="35543"/>
            <a:ext cx="11798710" cy="68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2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10641" y="5355773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Produced by:</a:t>
            </a:r>
          </a:p>
          <a:p>
            <a:r>
              <a:rPr lang="en-GB" b="1" dirty="0">
                <a:solidFill>
                  <a:schemeClr val="bg1"/>
                </a:solidFill>
              </a:rPr>
              <a:t>Julia Bramble  - Early Help Service Manager</a:t>
            </a:r>
          </a:p>
          <a:p>
            <a:r>
              <a:rPr lang="en-GB" b="1" dirty="0">
                <a:solidFill>
                  <a:schemeClr val="bg1"/>
                </a:solidFill>
              </a:rPr>
              <a:t>Veronica (Ronnie) Fairley  - Supporting Families Lead</a:t>
            </a:r>
          </a:p>
          <a:p>
            <a:r>
              <a:rPr lang="en-GB" b="1" dirty="0">
                <a:solidFill>
                  <a:schemeClr val="bg1"/>
                </a:solidFill>
              </a:rPr>
              <a:t>Paul Martin – Reducing Parental Conflict Lead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21E940-228C-4BD3-860C-D757DFFA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168073" cy="848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A1E4C7-1C6B-45B5-90AC-3D09F688C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48784"/>
            <a:ext cx="12184380" cy="60121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37B31E-064A-4072-8A5E-6B028AA24500}"/>
              </a:ext>
            </a:extLst>
          </p:cNvPr>
          <p:cNvSpPr txBox="1"/>
          <p:nvPr/>
        </p:nvSpPr>
        <p:spPr>
          <a:xfrm>
            <a:off x="3168074" y="193560"/>
            <a:ext cx="7008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Aptos Black" panose="020B0004020202020204" pitchFamily="34" charset="0"/>
              </a:rPr>
              <a:t> Solihull Approach Multi Users Licence Courses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385BE7F-3745-4F6C-AEBE-600B4B71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848784"/>
            <a:ext cx="12184380" cy="60121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77F6A3-B03B-49BC-AB8A-AC17650C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041" y="129117"/>
            <a:ext cx="12477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D694D-C5B7-2A40-AF32-27E23E1B21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CF84A425-9DD3-7345-B011-4A598DA2D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618" y="381754"/>
            <a:ext cx="9891834" cy="4560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3200" b="1" spc="-5" dirty="0">
                <a:solidFill>
                  <a:srgbClr val="68799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OnePlusOne – Digital Resources</a:t>
            </a:r>
            <a:endParaRPr sz="3200" spc="-5" dirty="0">
              <a:solidFill>
                <a:srgbClr val="68799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F4110-E816-4A75-80F8-4DB49F7F1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3" y="2320915"/>
            <a:ext cx="5835780" cy="3375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3FE36-2125-4428-9681-6A0C0246E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17" y="3839656"/>
            <a:ext cx="4380699" cy="2590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0C058-79AC-4D7A-8F2B-485D7EEFA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168" y="1343467"/>
            <a:ext cx="4311209" cy="233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7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D694D-C5B7-2A40-AF32-27E23E1B21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95909" cy="6858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CF84A425-9DD3-7345-B011-4A598DA2D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151" y="244683"/>
            <a:ext cx="9891834" cy="78842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3200" b="1" spc="-5" dirty="0">
                <a:solidFill>
                  <a:srgbClr val="68799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OnePlusOne resources?</a:t>
            </a:r>
            <a:br>
              <a:rPr lang="en-GB" sz="3200" b="1" spc="-5" dirty="0">
                <a:solidFill>
                  <a:srgbClr val="687992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400" b="1" spc="-5" dirty="0">
                <a:solidFill>
                  <a:srgbClr val="68799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Three separate digital resources</a:t>
            </a:r>
            <a:endParaRPr sz="2400" spc="-5" dirty="0">
              <a:solidFill>
                <a:srgbClr val="68799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393" y="1219530"/>
            <a:ext cx="3517697" cy="5523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77" y="1401410"/>
            <a:ext cx="3682312" cy="5080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061" y="1219530"/>
            <a:ext cx="3779848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4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D694D-C5B7-2A40-AF32-27E23E1B21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CF84A425-9DD3-7345-B011-4A598DA2D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618" y="381754"/>
            <a:ext cx="9891834" cy="4560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3200" b="1" spc="-5" dirty="0">
                <a:solidFill>
                  <a:srgbClr val="68799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Programmes2Change - UP2U Family Practice model</a:t>
            </a:r>
            <a:endParaRPr sz="3200" spc="-5" dirty="0">
              <a:solidFill>
                <a:srgbClr val="68799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1254D-2A75-418C-BD25-1EEA21766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95" y="1759826"/>
            <a:ext cx="11924810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D694D-C5B7-2A40-AF32-27E23E1B21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57318"/>
            <a:ext cx="12192000" cy="6858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CF84A425-9DD3-7345-B011-4A598DA2D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618" y="381754"/>
            <a:ext cx="8608223" cy="4560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3200" b="1" spc="-5" dirty="0">
                <a:solidFill>
                  <a:srgbClr val="68799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UP2U Family Practice  - 25 x sessions:-</a:t>
            </a:r>
            <a:endParaRPr sz="3200" spc="-5" dirty="0">
              <a:solidFill>
                <a:srgbClr val="68799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3DD8B-F294-4370-9E6D-F85EF2FB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2" y="1219531"/>
            <a:ext cx="10645605" cy="56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B746B-1506-470A-97E7-56BAB4ABEC91}"/>
              </a:ext>
            </a:extLst>
          </p:cNvPr>
          <p:cNvSpPr txBox="1"/>
          <p:nvPr/>
        </p:nvSpPr>
        <p:spPr>
          <a:xfrm>
            <a:off x="796410" y="2121870"/>
            <a:ext cx="11002297" cy="4439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000" b="1" dirty="0">
                <a:solidFill>
                  <a:srgbClr val="C459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Aims of the training: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Understand the impact of Developmental Trauma, Blocked Trust, associated conditions, and complex behaviours and increase Knowledge of neurobiological changes in the developing brain of young people.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 able to use and model Therapeutic Parenting and PACE </a:t>
            </a:r>
            <a:r>
              <a:rPr lang="en-US" sz="2000" u="sng" kern="12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GB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more info click </a:t>
            </a:r>
            <a:r>
              <a:rPr lang="en-GB" sz="2000" u="sng" kern="12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here</a:t>
            </a:r>
            <a:r>
              <a:rPr lang="en-US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), including the Neurosequential Model (</a:t>
            </a:r>
            <a:r>
              <a:rPr lang="en-GB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more info click </a:t>
            </a:r>
            <a:r>
              <a:rPr lang="en-GB" sz="2000" u="sng" kern="12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here</a:t>
            </a:r>
            <a:r>
              <a:rPr lang="en-GB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) </a:t>
            </a:r>
            <a:r>
              <a:rPr lang="en-US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when supporting families with complex trauma in order to reduce family conflict.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knowledge of adolescent brain development to understand the behaviour and nurture the emotional wellbeing of teenagers. 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Understand the impact of trauma on parents, carers and ourselves including Secondary Trauma, Blocked Care and Compassion Fatigue.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practical diet and lifestyle strategies to support self-care, brain health and wellbeing.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266C868-F0D9-424F-BFD8-835078C87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639" y="-5801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049" name="Picture 9">
            <a:extLst>
              <a:ext uri="{FF2B5EF4-FFF2-40B4-BE49-F238E27FC236}">
                <a16:creationId xmlns:a16="http://schemas.microsoft.com/office/drawing/2014/main" id="{08910589-DDFF-4728-8E1D-015E282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21" y="325461"/>
            <a:ext cx="6780213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FA0389F-47DF-4051-9D71-7757F529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391" y="834549"/>
            <a:ext cx="88653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Four-day Practitioner training facilitated by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Therapeutic Parenting Practitioner, Coach and Trainer Helen Fearn and Dr Ben Webb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E9B1332-8D60-4D12-A515-4D9177719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717287" y="201445"/>
            <a:ext cx="475467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/>
          <a:p>
            <a:pPr algn="ctr" fontAlgn="base">
              <a:lnSpc>
                <a:spcPct val="106000"/>
              </a:lnSpc>
              <a:spcAft>
                <a:spcPts val="800"/>
              </a:spcAft>
            </a:pPr>
            <a:r>
              <a:rPr lang="en-GB" sz="3600" kern="1200" spc="-60" dirty="0">
                <a:solidFill>
                  <a:srgbClr val="76717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Therapeutic Parenting</a:t>
            </a: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B822B-D5F4-467A-A13E-D95F31250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10" y="151478"/>
            <a:ext cx="2128023" cy="17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415</Words>
  <Application>Microsoft Office PowerPoint</Application>
  <PresentationFormat>Widescreen</PresentationFormat>
  <Paragraphs>74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 Black</vt:lpstr>
      <vt:lpstr>Arial</vt:lpstr>
      <vt:lpstr>Calibri</vt:lpstr>
      <vt:lpstr>Calibri Light</vt:lpstr>
      <vt:lpstr>Roboto</vt:lpstr>
      <vt:lpstr>Symbol</vt:lpstr>
      <vt:lpstr>Office Theme</vt:lpstr>
      <vt:lpstr>1_Office Theme</vt:lpstr>
      <vt:lpstr>Pathways to trauma specific care – local context</vt:lpstr>
      <vt:lpstr>PowerPoint Presentation</vt:lpstr>
      <vt:lpstr>PowerPoint Presentation</vt:lpstr>
      <vt:lpstr>PowerPoint Presentation</vt:lpstr>
      <vt:lpstr>OnePlusOne – Digital Resources</vt:lpstr>
      <vt:lpstr>What are the OnePlusOne resources? Three separate digital resources</vt:lpstr>
      <vt:lpstr>Programmes2Change - UP2U Family Practice model</vt:lpstr>
      <vt:lpstr>UP2U Family Practice  - 25 x sessions:-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key documents</vt:lpstr>
    </vt:vector>
  </TitlesOfParts>
  <Company>Nottingham City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Martin</dc:creator>
  <cp:lastModifiedBy>ELLIS, Hayley (NOTTINGHAM CITYCARE PARTNERSHIP)</cp:lastModifiedBy>
  <cp:revision>11</cp:revision>
  <dcterms:created xsi:type="dcterms:W3CDTF">2024-03-11T08:58:18Z</dcterms:created>
  <dcterms:modified xsi:type="dcterms:W3CDTF">2024-03-12T08:49:22Z</dcterms:modified>
</cp:coreProperties>
</file>